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7" r:id="rId2"/>
    <p:sldId id="310" r:id="rId3"/>
    <p:sldId id="318" r:id="rId4"/>
    <p:sldId id="321" r:id="rId5"/>
    <p:sldId id="258" r:id="rId6"/>
    <p:sldId id="259" r:id="rId7"/>
    <p:sldId id="260" r:id="rId8"/>
    <p:sldId id="322" r:id="rId9"/>
    <p:sldId id="311" r:id="rId10"/>
    <p:sldId id="316" r:id="rId11"/>
    <p:sldId id="324" r:id="rId12"/>
    <p:sldId id="323" r:id="rId13"/>
    <p:sldId id="270" r:id="rId14"/>
    <p:sldId id="271" r:id="rId15"/>
    <p:sldId id="325" r:id="rId16"/>
    <p:sldId id="263" r:id="rId17"/>
    <p:sldId id="273" r:id="rId18"/>
    <p:sldId id="264" r:id="rId19"/>
    <p:sldId id="272" r:id="rId20"/>
    <p:sldId id="304" r:id="rId21"/>
    <p:sldId id="326" r:id="rId22"/>
    <p:sldId id="276" r:id="rId23"/>
    <p:sldId id="327" r:id="rId24"/>
    <p:sldId id="328" r:id="rId25"/>
    <p:sldId id="281" r:id="rId26"/>
    <p:sldId id="286" r:id="rId27"/>
    <p:sldId id="285" r:id="rId28"/>
    <p:sldId id="329" r:id="rId29"/>
    <p:sldId id="330" r:id="rId30"/>
    <p:sldId id="332" r:id="rId31"/>
    <p:sldId id="331" r:id="rId32"/>
    <p:sldId id="333" r:id="rId33"/>
    <p:sldId id="334" r:id="rId34"/>
    <p:sldId id="303" r:id="rId35"/>
    <p:sldId id="305" r:id="rId36"/>
    <p:sldId id="308" r:id="rId37"/>
    <p:sldId id="307" r:id="rId38"/>
    <p:sldId id="309" r:id="rId39"/>
    <p:sldId id="312" r:id="rId40"/>
    <p:sldId id="313" r:id="rId41"/>
    <p:sldId id="31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9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11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45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7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59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1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9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1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2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3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43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2171-E3C6-4243-9B52-4E960F570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GIS: </a:t>
            </a:r>
            <a:br>
              <a:rPr lang="en-US" dirty="0"/>
            </a:br>
            <a:r>
              <a:rPr lang="en-US" dirty="0"/>
              <a:t>a very basic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7C111-6B42-47EA-8B8A-02E69235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Vanessa Casillas (Graduate Fellow)</a:t>
            </a:r>
          </a:p>
        </p:txBody>
      </p:sp>
    </p:spTree>
    <p:extLst>
      <p:ext uri="{BB962C8B-B14F-4D97-AF65-F5344CB8AC3E}">
        <p14:creationId xmlns:p14="http://schemas.microsoft.com/office/powerpoint/2010/main" val="109882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69292-49CC-4E79-982F-89C7FA48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i="0" u="none" strike="noStrike" baseline="0" dirty="0">
                <a:latin typeface="Calibri" panose="020F0502020204030204" pitchFamily="34" charset="0"/>
              </a:rPr>
              <a:t>Layers and Layers and Layers</a:t>
            </a:r>
            <a:endParaRPr lang="en-US" dirty="0"/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258F738-5C90-471C-98B9-44713AC2E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25" y="2125317"/>
            <a:ext cx="2907638" cy="36369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EAA894-994D-47A0-A791-AAEC9D4EF607}"/>
              </a:ext>
            </a:extLst>
          </p:cNvPr>
          <p:cNvSpPr txBox="1"/>
          <p:nvPr/>
        </p:nvSpPr>
        <p:spPr>
          <a:xfrm>
            <a:off x="7845985" y="5814029"/>
            <a:ext cx="33897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 err="1"/>
              <a:t>Kolios</a:t>
            </a:r>
            <a:r>
              <a:rPr lang="en-US" sz="500" dirty="0"/>
              <a:t>, Stavros &amp; </a:t>
            </a:r>
            <a:r>
              <a:rPr lang="en-US" sz="500" dirty="0" err="1"/>
              <a:t>Vorobev</a:t>
            </a:r>
            <a:r>
              <a:rPr lang="en-US" sz="500" dirty="0"/>
              <a:t>, Andrei &amp; </a:t>
            </a:r>
            <a:r>
              <a:rPr lang="en-US" sz="500" dirty="0" err="1"/>
              <a:t>Vorobeva</a:t>
            </a:r>
            <a:r>
              <a:rPr lang="en-US" sz="500" dirty="0"/>
              <a:t>, Gulnara &amp; </a:t>
            </a:r>
            <a:r>
              <a:rPr lang="en-US" sz="500" dirty="0" err="1"/>
              <a:t>Stylios</a:t>
            </a:r>
            <a:r>
              <a:rPr lang="en-US" sz="500" dirty="0"/>
              <a:t>, </a:t>
            </a:r>
            <a:r>
              <a:rPr lang="en-US" sz="500" dirty="0" err="1"/>
              <a:t>Chrysostomos</a:t>
            </a:r>
            <a:r>
              <a:rPr lang="en-US" sz="500" dirty="0"/>
              <a:t>. (2017). </a:t>
            </a:r>
            <a:r>
              <a:rPr lang="en-US" sz="500" dirty="0" err="1"/>
              <a:t>WebGIS</a:t>
            </a:r>
            <a:r>
              <a:rPr lang="en-US" sz="500" dirty="0"/>
              <a:t> Applications for Weather, Marine, and Atmospheric Environments. 10.1007/978-3-319-53086-4_2. 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93B96F7-C606-4497-BF35-3C542CC66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11" y="2559274"/>
            <a:ext cx="5124450" cy="2838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FD78E0-2A5E-4E6E-86B6-7A5F354DAA2D}"/>
              </a:ext>
            </a:extLst>
          </p:cNvPr>
          <p:cNvSpPr txBox="1"/>
          <p:nvPr/>
        </p:nvSpPr>
        <p:spPr>
          <a:xfrm>
            <a:off x="1366103" y="5467316"/>
            <a:ext cx="304145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Shukla, Yogita. (2012). Innovative Geospatial Solutions - Key to India's Transport </a:t>
            </a:r>
            <a:r>
              <a:rPr lang="en-US" sz="500" dirty="0" err="1"/>
              <a:t>Infrastrcuture</a:t>
            </a:r>
            <a:r>
              <a:rPr lang="en-US" sz="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324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pointing on a map">
            <a:extLst>
              <a:ext uri="{FF2B5EF4-FFF2-40B4-BE49-F238E27FC236}">
                <a16:creationId xmlns:a16="http://schemas.microsoft.com/office/drawing/2014/main" id="{338DEE1D-82C7-42B1-A759-A8A7800B5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535" r="26146" b="-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FB1A48-E64C-4E90-B9D7-C63E5C3D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 dirty="0"/>
              <a:t>Planning a Map: </a:t>
            </a:r>
            <a:br>
              <a:rPr lang="en-US" dirty="0"/>
            </a:br>
            <a:r>
              <a:rPr lang="en-US" dirty="0"/>
              <a:t>a simple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95AD-5A57-48B8-A809-C8A7C0F9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413000"/>
            <a:ext cx="6807199" cy="36322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Problem – why are we making a map?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– what layers do we need?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 – what layers do we need to adjust or make?</a:t>
            </a:r>
          </a:p>
          <a:p>
            <a:pPr>
              <a:buFont typeface="+mj-lt"/>
              <a:buAutoNum type="arabicPeriod"/>
            </a:pPr>
            <a:r>
              <a:rPr lang="en-US" dirty="0"/>
              <a:t>Edits – who is looking at the map? </a:t>
            </a:r>
          </a:p>
          <a:p>
            <a:pPr>
              <a:buFont typeface="+mj-lt"/>
              <a:buAutoNum type="arabicPeriod"/>
            </a:pPr>
            <a:r>
              <a:rPr lang="en-US" dirty="0"/>
              <a:t>Results – does it tell a visual story?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48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1811-6512-456F-92EB-CDC02953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ArcGIS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9A97D-9C11-4DB5-86B3-3A2981F6D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206" y="2222500"/>
            <a:ext cx="7021587" cy="3636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7761B-9FDA-42C7-9C28-E6A23D14F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596" y="1932166"/>
            <a:ext cx="119079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41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A61F-BA18-46F3-B13F-F4D33665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Base Maps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1D5E2-F796-4630-BE1A-D4DD159A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A6E19-C68E-4E20-BE08-84DF83482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77" y="2492459"/>
            <a:ext cx="2772645" cy="3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2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F79F6-5AB7-4EED-8BB4-EED537C4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Base map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2B2794A-8797-411E-BF92-FD9AE5F67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25AEA-E6C5-4F37-A6E7-2B35BF56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18" y="211160"/>
            <a:ext cx="6452137" cy="412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7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E554-6061-4A10-A116-1FBEA2F2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Living Atlas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891CCA-9CFA-45F2-9F4B-9CE3F075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Layers and layers and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6A4B5-D4BB-416D-A6FE-B6AFE95A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21" y="640080"/>
            <a:ext cx="3215442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03BAF-F064-40AC-9417-C3C552AA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487" y="640080"/>
            <a:ext cx="3766497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263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A493-462E-4793-9089-A1DAE862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1814E8-CAB4-4F49-9A1D-0E865B442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641" y="2222500"/>
            <a:ext cx="2766718" cy="3636963"/>
          </a:xfrm>
        </p:spPr>
      </p:pic>
    </p:spTree>
    <p:extLst>
      <p:ext uri="{BB962C8B-B14F-4D97-AF65-F5344CB8AC3E}">
        <p14:creationId xmlns:p14="http://schemas.microsoft.com/office/powerpoint/2010/main" val="369814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ECEB-404E-45AA-B725-0BE85E60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r>
              <a:rPr lang="en-US" sz="2200" dirty="0"/>
              <a:t>Reading Layers and giving credit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1C6FB6-7150-4B77-9736-29DAD5370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Title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Updated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Description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Terms of Use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Credits (Attribution)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Owner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Managed by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View Count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Created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Shared with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A1387-5EA6-454D-B76F-191BB305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3" y="2133600"/>
            <a:ext cx="1564844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1E23FB-87D4-4348-B526-66032B00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40" y="2133600"/>
            <a:ext cx="2221802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DEC2D-E346-41DD-A3D1-E6252B819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91" y="2133600"/>
            <a:ext cx="2282400" cy="34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52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046D-19E6-4EF9-9229-F9ED8511F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Libraries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209BD7-19EB-403C-B5B7-599536A15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231" y="2957665"/>
            <a:ext cx="5070266" cy="3346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0885A-3B0A-4B61-A49A-8A6E4741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78" y="2957665"/>
            <a:ext cx="5290714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62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0B8E-4C69-4783-B97C-EFC0FC68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All fun and games till you run out of Credits!!!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36FE68-0244-4E72-B86B-C2A22B7C2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79205"/>
            <a:ext cx="6901193" cy="4393982"/>
          </a:xfrm>
        </p:spPr>
        <p:txBody>
          <a:bodyPr>
            <a:normAutofit/>
          </a:bodyPr>
          <a:lstStyle/>
          <a:p>
            <a:r>
              <a:rPr lang="en-US" sz="2000" dirty="0"/>
              <a:t>Credits vs. Free</a:t>
            </a:r>
          </a:p>
          <a:p>
            <a:pPr lvl="1"/>
            <a:r>
              <a:rPr lang="en-US" sz="1600" dirty="0"/>
              <a:t>Story time! (every GIS specialist has one) The time I blew all my credits on converting all addresses from regular mail to address to geocodes</a:t>
            </a:r>
          </a:p>
          <a:p>
            <a:r>
              <a:rPr lang="en-US" sz="2000" dirty="0"/>
              <a:t>Addresses vs. Geocodes </a:t>
            </a:r>
          </a:p>
          <a:p>
            <a:pPr lvl="1"/>
            <a:r>
              <a:rPr lang="en-US" sz="1600" dirty="0"/>
              <a:t>latitude versus longitude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B4515A-71C7-4222-9CC1-CFDA8DDC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69" y="713127"/>
            <a:ext cx="2308491" cy="5431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16831-3E6B-4BD3-A13D-5670161C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793" y="1549837"/>
            <a:ext cx="1181265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9E47B-2765-4486-9EF3-F06F1279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205" y="2495540"/>
            <a:ext cx="1609950" cy="581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300E59-D47B-49D7-AAA9-0602CC59E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088" y="5142533"/>
            <a:ext cx="2882348" cy="10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D2D7-D34F-401E-ADE3-E3B50434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D63E3-4489-4162-95A7-5877D0928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ArcGIS online</a:t>
            </a:r>
          </a:p>
          <a:p>
            <a:r>
              <a:rPr lang="en-US" dirty="0"/>
              <a:t>What is GIS?</a:t>
            </a:r>
          </a:p>
          <a:p>
            <a:r>
              <a:rPr lang="en-US" dirty="0"/>
              <a:t>Classic ArcGIS online overview</a:t>
            </a:r>
          </a:p>
          <a:p>
            <a:r>
              <a:rPr lang="en-US" dirty="0"/>
              <a:t>Layers</a:t>
            </a:r>
          </a:p>
          <a:p>
            <a:r>
              <a:rPr lang="en-US" dirty="0"/>
              <a:t>Edits</a:t>
            </a:r>
          </a:p>
          <a:p>
            <a:r>
              <a:rPr lang="en-US" dirty="0"/>
              <a:t>Send to New ArcGIS Online</a:t>
            </a:r>
          </a:p>
          <a:p>
            <a:r>
              <a:rPr lang="en-US" dirty="0"/>
              <a:t>Print and Share</a:t>
            </a:r>
          </a:p>
          <a:p>
            <a:r>
              <a:rPr lang="en-US" dirty="0"/>
              <a:t>Endnotes</a:t>
            </a:r>
          </a:p>
        </p:txBody>
      </p:sp>
    </p:spTree>
    <p:extLst>
      <p:ext uri="{BB962C8B-B14F-4D97-AF65-F5344CB8AC3E}">
        <p14:creationId xmlns:p14="http://schemas.microsoft.com/office/powerpoint/2010/main" val="2415653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8B22-FE9B-45A3-9CAF-4386D851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 Talk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974835-3A8B-44B2-BFF6-E61DBE267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841" y="2222500"/>
            <a:ext cx="8010318" cy="3636963"/>
          </a:xfrm>
        </p:spPr>
      </p:pic>
    </p:spTree>
    <p:extLst>
      <p:ext uri="{BB962C8B-B14F-4D97-AF65-F5344CB8AC3E}">
        <p14:creationId xmlns:p14="http://schemas.microsoft.com/office/powerpoint/2010/main" val="2706465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1811A4-BD85-4DF9-9A29-232A9AECE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Claremont Campus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6ED6D8-74DF-4217-8FBE-0031E3262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109" y="640080"/>
            <a:ext cx="140506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B75BC-BBB7-41A5-9EFF-4D2C7D4B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52" y="640080"/>
            <a:ext cx="361176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5894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92A46A-E8B2-49A7-AEC2-9EB929F22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Claremont Travel Distance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52C98-5E15-4CA7-AF7B-EECC16000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40" y="640080"/>
            <a:ext cx="158520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36681-15F8-455E-9BA6-CA7CF377A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22" y="640080"/>
            <a:ext cx="345862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11106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0BB9CC-710F-459A-A3F8-E23CC052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Claremont Restaurants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ADAF1-ABD7-4588-8F29-373F4A2E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22" y="640080"/>
            <a:ext cx="136903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4325C-CC53-4748-90C9-EDB6A61AD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78" y="640080"/>
            <a:ext cx="3695114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78190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D71B34-EF12-47F3-A5DB-4C53A0CC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Claremont City Boundary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6031A-3A2D-4575-B182-0F3B985A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516" y="640080"/>
            <a:ext cx="164825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3BC7-AD02-4317-AF77-BA7DC14C7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0912" y="640080"/>
            <a:ext cx="348564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03651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D9AE-147B-426E-99F7-E6070F7B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much information – it hurts my eyes!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D055E6-05E6-4B4C-871D-39882CCB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324" y="1624277"/>
            <a:ext cx="5095743" cy="47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7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C90B-1D6A-44C7-8AF4-6698B3E6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1859E-08B7-46C1-991B-723AA680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93" y="3542016"/>
            <a:ext cx="3953427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B6BA72-F8AF-4261-8084-3728C707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091" y="2033345"/>
            <a:ext cx="6048907" cy="46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4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BC4E5-1E08-46CF-B307-57FADB701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42489-86B0-414C-B34D-E23780A6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33" y="102676"/>
            <a:ext cx="5173432" cy="49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1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88F2-3531-47F0-B611-4594FDFD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Uncheck Claremont City Boundary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88BE2-1C2A-425B-B12B-447F3A444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170" y="2376613"/>
            <a:ext cx="3439301" cy="3636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0368C-35F9-4DAE-9917-1576D76A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37" y="2244917"/>
            <a:ext cx="4232626" cy="39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86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38EB-42BC-4D62-A33F-EA09B0DA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Icons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4E2D5-FD31-4836-8C68-4419218E7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40" y="2076960"/>
            <a:ext cx="3356309" cy="6354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F3ADC8-0487-47A1-A8E2-F1547B0E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162" y="2997149"/>
            <a:ext cx="1762663" cy="3413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6D8F58-E30F-4AC9-A1CD-4424BF96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169" y="2190908"/>
            <a:ext cx="2228211" cy="43691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232FF2-9348-4244-95D5-5DF597475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462" y="2394669"/>
            <a:ext cx="2955291" cy="39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1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9F92-83C6-45D3-8928-4E9276F6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9E32C-79E6-477C-8C70-81CA8CFCD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</a:t>
            </a:r>
          </a:p>
          <a:p>
            <a:r>
              <a:rPr lang="en-US" dirty="0"/>
              <a:t>Navigate ArcGIS Online</a:t>
            </a:r>
          </a:p>
          <a:p>
            <a:r>
              <a:rPr lang="en-US" dirty="0"/>
              <a:t>Make a simple map </a:t>
            </a:r>
          </a:p>
          <a:p>
            <a:r>
              <a:rPr lang="en-US" dirty="0"/>
              <a:t>Show your map your group or organization</a:t>
            </a:r>
          </a:p>
          <a:p>
            <a:r>
              <a:rPr lang="en-US" dirty="0"/>
              <a:t>Make a PDF print for presentations and reports</a:t>
            </a:r>
          </a:p>
        </p:txBody>
      </p:sp>
    </p:spTree>
    <p:extLst>
      <p:ext uri="{BB962C8B-B14F-4D97-AF65-F5344CB8AC3E}">
        <p14:creationId xmlns:p14="http://schemas.microsoft.com/office/powerpoint/2010/main" val="1182604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5B87A-785B-4310-BDA1-E57DD62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CEA26-3127-4BAD-9B7A-D4BE51500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987" y="2222500"/>
            <a:ext cx="4054025" cy="3636963"/>
          </a:xfrm>
        </p:spPr>
      </p:pic>
    </p:spTree>
    <p:extLst>
      <p:ext uri="{BB962C8B-B14F-4D97-AF65-F5344CB8AC3E}">
        <p14:creationId xmlns:p14="http://schemas.microsoft.com/office/powerpoint/2010/main" val="1564320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6BDB-B2B3-4531-88A5-AA095D24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around Claremont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72613-0D88-43BA-9145-45A57017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59" y="1872221"/>
            <a:ext cx="2874147" cy="799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D4466-9C9B-4A19-850F-6B582F81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398" y="2917954"/>
            <a:ext cx="1384505" cy="3667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63ADF-034C-4DCD-86E0-72F8147C3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025" y="2187676"/>
            <a:ext cx="1480349" cy="42689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C58FBD-0F0E-41DE-A4D5-AFC319BCE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531" y="2271797"/>
            <a:ext cx="3127508" cy="40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5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47C0-E1FF-4EBC-8A76-DDF33104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DEEE08-C10E-4E0F-90AB-E1B05197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0126" y="2222500"/>
            <a:ext cx="3571748" cy="3636963"/>
          </a:xfrm>
        </p:spPr>
      </p:pic>
    </p:spTree>
    <p:extLst>
      <p:ext uri="{BB962C8B-B14F-4D97-AF65-F5344CB8AC3E}">
        <p14:creationId xmlns:p14="http://schemas.microsoft.com/office/powerpoint/2010/main" val="3551979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E458-B4EA-404F-BB33-1A287F21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Layers Around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D8E172-27F7-4EF5-8616-D5B399C2E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603" y="2222500"/>
            <a:ext cx="3390793" cy="3636963"/>
          </a:xfrm>
        </p:spPr>
      </p:pic>
    </p:spTree>
    <p:extLst>
      <p:ext uri="{BB962C8B-B14F-4D97-AF65-F5344CB8AC3E}">
        <p14:creationId xmlns:p14="http://schemas.microsoft.com/office/powerpoint/2010/main" val="2200063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A125F-78BF-4CE2-9B6E-651E7CFA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A better visual 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3D3C-7BE0-4286-A7E5-042C0B10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2" y="643467"/>
            <a:ext cx="5154990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25058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28EA-2778-4BCC-9585-DC4612E0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Legend and Save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230D3E-8C6D-469A-BD1C-D7A0B975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366" y="2596836"/>
            <a:ext cx="5236839" cy="1226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A7BCD6-F762-4271-9201-19E92CBE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66" y="3823784"/>
            <a:ext cx="1819529" cy="2124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70819F-5F26-4218-8CE3-6B8DF1142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670" y="2307129"/>
            <a:ext cx="2503366" cy="426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00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6C8E-62C6-40EB-8C42-EB18D69E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44CC0-C22D-4E58-8C6B-F523AA6F7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" b="62337"/>
          <a:stretch/>
        </p:blipFill>
        <p:spPr>
          <a:xfrm>
            <a:off x="1872869" y="2502216"/>
            <a:ext cx="2721720" cy="3354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0986D-8BBF-4E8A-ABAC-81E5CFA4D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03" r="-5091"/>
          <a:stretch/>
        </p:blipFill>
        <p:spPr>
          <a:xfrm>
            <a:off x="7089958" y="2152174"/>
            <a:ext cx="2208154" cy="42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5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8B3270-03F7-47F5-9EE7-B4D7BC82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810" y="513707"/>
            <a:ext cx="7277756" cy="56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68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AE5A-7DE4-43D4-AD2A-279AECE5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0428" y="978563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Edit your Layers Information</a:t>
            </a:r>
            <a:endParaRPr lang="en-US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962B9-E697-445C-9ECB-4D7D3ED44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897" y="686847"/>
            <a:ext cx="4615201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5C7102-C610-4A5F-898C-0771619F03AB}"/>
              </a:ext>
            </a:extLst>
          </p:cNvPr>
          <p:cNvSpPr txBox="1"/>
          <p:nvPr/>
        </p:nvSpPr>
        <p:spPr>
          <a:xfrm>
            <a:off x="8371459" y="3134260"/>
            <a:ext cx="61004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Title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Updated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Terms of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Credits (Attribution)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Owner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Managed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View 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Shared with </a:t>
            </a:r>
          </a:p>
        </p:txBody>
      </p:sp>
    </p:spTree>
    <p:extLst>
      <p:ext uri="{BB962C8B-B14F-4D97-AF65-F5344CB8AC3E}">
        <p14:creationId xmlns:p14="http://schemas.microsoft.com/office/powerpoint/2010/main" val="3217391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6BBD6-25A8-403B-B0F2-E5CDB3A6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QCL Workshops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FB682B3-962F-4993-ADD3-55C5F39A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990" y="643465"/>
            <a:ext cx="6169026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74DD61-FB3D-4454-838C-398A4F45B959}"/>
              </a:ext>
            </a:extLst>
          </p:cNvPr>
          <p:cNvSpPr txBox="1"/>
          <p:nvPr/>
        </p:nvSpPr>
        <p:spPr>
          <a:xfrm>
            <a:off x="268468" y="3429000"/>
            <a:ext cx="610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https://www.cmc.edu/qcl/workshops</a:t>
            </a:r>
          </a:p>
        </p:txBody>
      </p:sp>
    </p:spTree>
    <p:extLst>
      <p:ext uri="{BB962C8B-B14F-4D97-AF65-F5344CB8AC3E}">
        <p14:creationId xmlns:p14="http://schemas.microsoft.com/office/powerpoint/2010/main" val="3838824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90E04-CDA1-43AD-B473-D72C2B974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572" y="672174"/>
            <a:ext cx="7164855" cy="55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9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8516-96EB-4703-9CD1-CDA2C379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2AF15-EE8F-4BE1-B8F4-33F5A0C6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ERSI: https://www.esri.com/en-us/home</a:t>
            </a:r>
          </a:p>
          <a:p>
            <a:pPr marL="0" indent="0">
              <a:buNone/>
            </a:pPr>
            <a:r>
              <a:rPr lang="en-US" dirty="0"/>
              <a:t>ArcGIS: https://learn-arcgis-learngis.hub.arcgis.com/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07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B78-1807-4A81-BC56-79B2C033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CD1C8-BA50-4317-91FD-52E6662DB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QCL: QCL@cmc.edu</a:t>
            </a:r>
          </a:p>
          <a:p>
            <a:endParaRPr lang="en-US" dirty="0"/>
          </a:p>
          <a:p>
            <a:r>
              <a:rPr lang="en-US" dirty="0"/>
              <a:t>Vanessa: vanessa.casillas@claremontmckenna.edu</a:t>
            </a:r>
          </a:p>
        </p:txBody>
      </p:sp>
    </p:spTree>
    <p:extLst>
      <p:ext uri="{BB962C8B-B14F-4D97-AF65-F5344CB8AC3E}">
        <p14:creationId xmlns:p14="http://schemas.microsoft.com/office/powerpoint/2010/main" val="283081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C930-8EDA-4CFD-A9D7-5E48AB0C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CMC – ArcGIS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950ECE-E0F6-4E0C-9062-6A3981862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745" y="2222500"/>
            <a:ext cx="3904509" cy="3636963"/>
          </a:xfrm>
        </p:spPr>
      </p:pic>
    </p:spTree>
    <p:extLst>
      <p:ext uri="{BB962C8B-B14F-4D97-AF65-F5344CB8AC3E}">
        <p14:creationId xmlns:p14="http://schemas.microsoft.com/office/powerpoint/2010/main" val="173315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2DF5-9F6C-484F-A550-EE9E4130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and login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EF4A28-7DE1-4DCC-9FAB-AF78B940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9633" y="2222500"/>
            <a:ext cx="3712733" cy="3636963"/>
          </a:xfrm>
        </p:spPr>
      </p:pic>
    </p:spTree>
    <p:extLst>
      <p:ext uri="{BB962C8B-B14F-4D97-AF65-F5344CB8AC3E}">
        <p14:creationId xmlns:p14="http://schemas.microsoft.com/office/powerpoint/2010/main" val="75921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922B-49A8-4394-BD78-F710F01E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16CFF4-FC7D-4D3A-9DB5-9D58A9EC5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5730" y="2222500"/>
            <a:ext cx="4080539" cy="3636963"/>
          </a:xfrm>
        </p:spPr>
      </p:pic>
    </p:spTree>
    <p:extLst>
      <p:ext uri="{BB962C8B-B14F-4D97-AF65-F5344CB8AC3E}">
        <p14:creationId xmlns:p14="http://schemas.microsoft.com/office/powerpoint/2010/main" val="362465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95AF-8518-478E-A35A-AEE1157C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04" y="567710"/>
            <a:ext cx="10571998" cy="970450"/>
          </a:xfrm>
        </p:spPr>
        <p:txBody>
          <a:bodyPr/>
          <a:lstStyle/>
          <a:p>
            <a:r>
              <a:rPr lang="en-US" dirty="0"/>
              <a:t>First Question people think of when learning GIS: GOOGLE MAPS – Is it GIS?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0D4F8-0BA2-454C-8E2C-E3E6343EE544}"/>
              </a:ext>
            </a:extLst>
          </p:cNvPr>
          <p:cNvSpPr txBox="1"/>
          <p:nvPr/>
        </p:nvSpPr>
        <p:spPr>
          <a:xfrm>
            <a:off x="9272006" y="6342891"/>
            <a:ext cx="2719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https://www.quora.com/Is-Google-Maps-considered-a-geographic-information-system</a:t>
            </a:r>
          </a:p>
        </p:txBody>
      </p:sp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3540169-7A11-45A3-9423-FF8FF4EC7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89" y="2361109"/>
            <a:ext cx="7913903" cy="35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7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556D-F19B-4CC2-9F7F-37854F67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GIS? Quick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24E7C-E118-47DC-AAFF-D67992150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GIS: Geographic Information Systems</a:t>
            </a:r>
          </a:p>
          <a:p>
            <a:pPr lvl="1"/>
            <a:r>
              <a:rPr lang="en-US" dirty="0"/>
              <a:t>Storing, retrieving, comparing spatial data</a:t>
            </a:r>
          </a:p>
          <a:p>
            <a:pPr algn="l"/>
            <a:r>
              <a:rPr lang="en-US" dirty="0"/>
              <a:t>ESRI: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Environmental Science Research Institute (The Science of Where)</a:t>
            </a:r>
          </a:p>
          <a:p>
            <a:pPr lvl="1"/>
            <a:r>
              <a:rPr lang="en-US" b="1" i="0" u="none" strike="noStrike" baseline="0" dirty="0">
                <a:latin typeface="Calibri" panose="020F0502020204030204" pitchFamily="34" charset="0"/>
              </a:rPr>
              <a:t>Jack </a:t>
            </a:r>
            <a:r>
              <a:rPr lang="en-US" b="1" i="0" u="none" strike="noStrike" baseline="0" dirty="0" err="1">
                <a:latin typeface="Calibri" panose="020F0502020204030204" pitchFamily="34" charset="0"/>
              </a:rPr>
              <a:t>Dangermond</a:t>
            </a:r>
            <a:r>
              <a:rPr lang="en-US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Redlands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1854 Cholera Epidemic – London: 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Dr. John Snow</a:t>
            </a:r>
          </a:p>
          <a:p>
            <a:pPr lvl="1"/>
            <a:r>
              <a:rPr lang="en-US" b="0" i="0" u="none" strike="noStrike" baseline="0" dirty="0">
                <a:latin typeface="Calibri" panose="020F0502020204030204" pitchFamily="34" charset="0"/>
              </a:rPr>
              <a:t>Mapped cholera deaths</a:t>
            </a:r>
          </a:p>
          <a:p>
            <a:pPr lvl="1"/>
            <a:r>
              <a:rPr lang="en-US" b="0" i="0" u="none" strike="noStrike" baseline="0" dirty="0">
                <a:latin typeface="Calibri" panose="020F0502020204030204" pitchFamily="34" charset="0"/>
              </a:rPr>
              <a:t>Determined water pump source</a:t>
            </a:r>
          </a:p>
          <a:p>
            <a:pPr lvl="1"/>
            <a:endParaRPr lang="en-US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0EB14FD-A01A-4907-8261-A3BD520BF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614" y="2791658"/>
            <a:ext cx="3822457" cy="2752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7F02A-CA44-4D54-92DC-984AC837F61B}"/>
              </a:ext>
            </a:extLst>
          </p:cNvPr>
          <p:cNvSpPr txBox="1"/>
          <p:nvPr/>
        </p:nvSpPr>
        <p:spPr>
          <a:xfrm>
            <a:off x="7718520" y="5616674"/>
            <a:ext cx="447348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https://www.researchgate.net/figure/John-Snows-famous-map-of-the-1854-Broad-Street-epidemic-attempted-to-positively_fig1_220144184</a:t>
            </a:r>
          </a:p>
        </p:txBody>
      </p:sp>
    </p:spTree>
    <p:extLst>
      <p:ext uri="{BB962C8B-B14F-4D97-AF65-F5344CB8AC3E}">
        <p14:creationId xmlns:p14="http://schemas.microsoft.com/office/powerpoint/2010/main" val="1838283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630</TotalTime>
  <Words>480</Words>
  <Application>Microsoft Office PowerPoint</Application>
  <PresentationFormat>Widescreen</PresentationFormat>
  <Paragraphs>102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Century Gothic</vt:lpstr>
      <vt:lpstr>Wingdings 2</vt:lpstr>
      <vt:lpstr>Quotable</vt:lpstr>
      <vt:lpstr>GIS:  a very basic introduction</vt:lpstr>
      <vt:lpstr>Agenda</vt:lpstr>
      <vt:lpstr>Goal</vt:lpstr>
      <vt:lpstr>PowerPoint Presentation</vt:lpstr>
      <vt:lpstr>CMC – ArcGIS</vt:lpstr>
      <vt:lpstr>Organization and login</vt:lpstr>
      <vt:lpstr>Home view</vt:lpstr>
      <vt:lpstr>First Question people think of when learning GIS: GOOGLE MAPS – Is it GIS?</vt:lpstr>
      <vt:lpstr>GIS? Quick Overview</vt:lpstr>
      <vt:lpstr>Layers and Layers and Layers</vt:lpstr>
      <vt:lpstr>Planning a Map:  a simple map</vt:lpstr>
      <vt:lpstr>Classic ArcGIS</vt:lpstr>
      <vt:lpstr>Base Maps</vt:lpstr>
      <vt:lpstr>Base map</vt:lpstr>
      <vt:lpstr>Living Atlas</vt:lpstr>
      <vt:lpstr>My Content</vt:lpstr>
      <vt:lpstr>Reading Layers and giving credit</vt:lpstr>
      <vt:lpstr>Libraries</vt:lpstr>
      <vt:lpstr>All fun and games till you run out of Credits!!!</vt:lpstr>
      <vt:lpstr>Credits Talk</vt:lpstr>
      <vt:lpstr>Claremont Campus</vt:lpstr>
      <vt:lpstr>Claremont Travel Distance</vt:lpstr>
      <vt:lpstr>Claremont Restaurants</vt:lpstr>
      <vt:lpstr>Claremont City Boundary</vt:lpstr>
      <vt:lpstr>So much information – it hurts my eyes!</vt:lpstr>
      <vt:lpstr>Filter</vt:lpstr>
      <vt:lpstr>Result</vt:lpstr>
      <vt:lpstr>Uncheck Claremont City Boundary</vt:lpstr>
      <vt:lpstr>Point Icons</vt:lpstr>
      <vt:lpstr>Result</vt:lpstr>
      <vt:lpstr>Traveling around Claremont</vt:lpstr>
      <vt:lpstr>Result</vt:lpstr>
      <vt:lpstr>Move Layers Around</vt:lpstr>
      <vt:lpstr>A better visual story</vt:lpstr>
      <vt:lpstr>Legend and Save</vt:lpstr>
      <vt:lpstr>Printing a Map</vt:lpstr>
      <vt:lpstr>PowerPoint Presentation</vt:lpstr>
      <vt:lpstr>Edit your Layers Information</vt:lpstr>
      <vt:lpstr>QCL Workshops</vt:lpstr>
      <vt:lpstr>Resources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1</dc:title>
  <dc:creator>InnerPensa Mientos</dc:creator>
  <cp:lastModifiedBy>Vanessa Casillas</cp:lastModifiedBy>
  <cp:revision>5</cp:revision>
  <dcterms:created xsi:type="dcterms:W3CDTF">2022-01-07T16:16:20Z</dcterms:created>
  <dcterms:modified xsi:type="dcterms:W3CDTF">2022-03-04T06:42:51Z</dcterms:modified>
</cp:coreProperties>
</file>